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6858000" cx="9144000"/>
  <p:notesSz cx="6858000" cy="9144000"/>
  <p:embeddedFontLst>
    <p:embeddedFont>
      <p:font typeface="Nunito SemiBold"/>
      <p:regular r:id="rId17"/>
      <p:bold r:id="rId18"/>
      <p:italic r:id="rId19"/>
      <p:boldItalic r:id="rId20"/>
    </p:embeddedFont>
    <p:embeddedFont>
      <p:font typeface="Nunito"/>
      <p:regular r:id="rId21"/>
      <p:bold r:id="rId22"/>
      <p:italic r:id="rId23"/>
      <p:boldItalic r:id="rId24"/>
    </p:embeddedFont>
    <p:embeddedFont>
      <p:font typeface="Nunito Light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SemiBold-boldItalic.fntdata"/><Relationship Id="rId22" Type="http://schemas.openxmlformats.org/officeDocument/2006/relationships/font" Target="fonts/Nunito-bold.fntdata"/><Relationship Id="rId21" Type="http://schemas.openxmlformats.org/officeDocument/2006/relationships/font" Target="fonts/Nunito-regular.fntdata"/><Relationship Id="rId24" Type="http://schemas.openxmlformats.org/officeDocument/2006/relationships/font" Target="fonts/Nunito-boldItalic.fntdata"/><Relationship Id="rId23" Type="http://schemas.openxmlformats.org/officeDocument/2006/relationships/font" Target="fonts/Nuni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Light-bold.fntdata"/><Relationship Id="rId25" Type="http://schemas.openxmlformats.org/officeDocument/2006/relationships/font" Target="fonts/NunitoLight-regular.fntdata"/><Relationship Id="rId28" Type="http://schemas.openxmlformats.org/officeDocument/2006/relationships/font" Target="fonts/NunitoLight-boldItalic.fntdata"/><Relationship Id="rId27" Type="http://schemas.openxmlformats.org/officeDocument/2006/relationships/font" Target="fonts/NunitoLigh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NunitoSemiBold-italic.fntdata"/><Relationship Id="rId18" Type="http://schemas.openxmlformats.org/officeDocument/2006/relationships/font" Target="fonts/NunitoSemiBold-bold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jpg>
</file>

<file path=ppt/media/image19.png>
</file>

<file path=ppt/media/image2.jpg>
</file>

<file path=ppt/media/image20.jpg>
</file>

<file path=ppt/media/image21.png>
</file>

<file path=ppt/media/image22.pn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ca1f25e9c_1_2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ca1f25e9c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ca1f25e9c_1_3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ca1f25e9c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ca1f25e9c_1_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ca1f25e9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Marcos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6ca1f25e9c_1_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6ca1f25e9c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Marcos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ca1f25e9c_4_6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ca1f25e9c_4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Marcos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6ca1f25e9c_4_39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6ca1f25e9c_4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6ca1f25e9c_2_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6ca1f25e9c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ca1f25e9c_2_1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ca1f25e9c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ca1f25e9c_1_20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ca1f25e9c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ca1f25e9c_1_15:notes"/>
          <p:cNvSpPr/>
          <p:nvPr>
            <p:ph idx="2" type="sldImg"/>
          </p:nvPr>
        </p:nvSpPr>
        <p:spPr>
          <a:xfrm>
            <a:off x="11433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ca1f25e9c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1.png"/><Relationship Id="rId2" Type="http://schemas.openxmlformats.org/officeDocument/2006/relationships/image" Target="../media/image2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285750" y="285750"/>
            <a:ext cx="8572500" cy="6572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" name="Google Shape;10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0" y="-1"/>
            <a:ext cx="9143997" cy="6464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57950" y="110375"/>
            <a:ext cx="2266950" cy="615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 rot="10800000">
            <a:off x="-3" y="2642676"/>
            <a:ext cx="5962653" cy="4215324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jpg"/><Relationship Id="rId4" Type="http://schemas.openxmlformats.org/officeDocument/2006/relationships/image" Target="../media/image8.jpg"/><Relationship Id="rId5" Type="http://schemas.openxmlformats.org/officeDocument/2006/relationships/image" Target="../media/image18.jpg"/><Relationship Id="rId6" Type="http://schemas.openxmlformats.org/officeDocument/2006/relationships/image" Target="../media/image7.png"/><Relationship Id="rId7" Type="http://schemas.openxmlformats.org/officeDocument/2006/relationships/image" Target="../media/image19.png"/><Relationship Id="rId8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hyperlink" Target="http://www.youtube.com/watch?v=_dvyzAA1Cn8" TargetMode="External"/><Relationship Id="rId5" Type="http://schemas.openxmlformats.org/officeDocument/2006/relationships/image" Target="../media/image10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jpg"/><Relationship Id="rId4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64075" y="725850"/>
            <a:ext cx="970074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723900" y="914400"/>
            <a:ext cx="54672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latin typeface="Nunito SemiBold"/>
                <a:ea typeface="Nunito SemiBold"/>
                <a:cs typeface="Nunito SemiBold"/>
                <a:sym typeface="Nunito SemiBold"/>
              </a:rPr>
              <a:t>Conducción </a:t>
            </a:r>
            <a:r>
              <a:rPr lang="es" sz="3600">
                <a:latin typeface="Nunito SemiBold"/>
                <a:ea typeface="Nunito SemiBold"/>
                <a:cs typeface="Nunito SemiBold"/>
                <a:sym typeface="Nunito SemiBold"/>
              </a:rPr>
              <a:t>autónoma</a:t>
            </a:r>
            <a:endParaRPr sz="36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>
                <a:latin typeface="Nunito"/>
                <a:ea typeface="Nunito"/>
                <a:cs typeface="Nunito"/>
                <a:sym typeface="Nunito"/>
              </a:rPr>
              <a:t>Tomando el ejemplo de Tesla</a:t>
            </a:r>
            <a:endParaRPr sz="2600"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1047750" y="2495550"/>
            <a:ext cx="3905400" cy="16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Nunito"/>
                <a:ea typeface="Nunito"/>
                <a:cs typeface="Nunito"/>
                <a:sym typeface="Nunito"/>
              </a:rPr>
              <a:t>Realizado por</a:t>
            </a:r>
            <a:endParaRPr sz="1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Nunito"/>
                <a:ea typeface="Nunito"/>
                <a:cs typeface="Nunito"/>
                <a:sym typeface="Nunito"/>
              </a:rPr>
              <a:t>	</a:t>
            </a:r>
            <a:r>
              <a:rPr lang="es" sz="2200">
                <a:latin typeface="Nunito"/>
                <a:ea typeface="Nunito"/>
                <a:cs typeface="Nunito"/>
                <a:sym typeface="Nunito"/>
              </a:rPr>
              <a:t>Joaquim Yuste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latin typeface="Nunito"/>
                <a:ea typeface="Nunito"/>
                <a:cs typeface="Nunito"/>
                <a:sym typeface="Nunito"/>
              </a:rPr>
              <a:t>	Óscar Jiménez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latin typeface="Nunito"/>
                <a:ea typeface="Nunito"/>
                <a:cs typeface="Nunito"/>
                <a:sym typeface="Nunito"/>
              </a:rPr>
              <a:t>	David Fernández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latin typeface="Nunito"/>
                <a:ea typeface="Nunito"/>
                <a:cs typeface="Nunito"/>
                <a:sym typeface="Nunito"/>
              </a:rPr>
              <a:t>	Marcos Plaza</a:t>
            </a:r>
            <a:endParaRPr sz="2200"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623400" y="61241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Nunito SemiBold"/>
                <a:ea typeface="Nunito SemiBold"/>
                <a:cs typeface="Nunito SemiBold"/>
                <a:sym typeface="Nunito SemiBold"/>
              </a:rPr>
              <a:t>Conclusiones finales sobre </a:t>
            </a:r>
            <a:endParaRPr sz="2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Nunito SemiBold"/>
                <a:ea typeface="Nunito SemiBold"/>
                <a:cs typeface="Nunito SemiBold"/>
                <a:sym typeface="Nunito SemiBold"/>
              </a:rPr>
              <a:t>la conducción </a:t>
            </a:r>
            <a:r>
              <a:rPr lang="es" sz="2400">
                <a:latin typeface="Nunito SemiBold"/>
                <a:ea typeface="Nunito SemiBold"/>
                <a:cs typeface="Nunito SemiBold"/>
                <a:sym typeface="Nunito SemiBold"/>
              </a:rPr>
              <a:t>autónoma</a:t>
            </a:r>
            <a:endParaRPr sz="2400"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623400" y="16890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Puede ser muy útil. Reducción de accidentes, mejor gestión del tráfico</a:t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The train dilemma</a:t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1" name="Google Shape;14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5925" y="3304850"/>
            <a:ext cx="4568927" cy="2410151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2"/>
          <p:cNvSpPr/>
          <p:nvPr/>
        </p:nvSpPr>
        <p:spPr>
          <a:xfrm rot="5400000">
            <a:off x="1485900" y="3829050"/>
            <a:ext cx="1524000" cy="1066800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FF9900"/>
          </a:solidFill>
          <a:ln cap="flat" cmpd="sng" w="9525">
            <a:solidFill>
              <a:srgbClr val="B45F0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3"/>
          <p:cNvSpPr txBox="1"/>
          <p:nvPr>
            <p:ph type="title"/>
          </p:nvPr>
        </p:nvSpPr>
        <p:spPr>
          <a:xfrm rot="-156313">
            <a:off x="386352" y="3047151"/>
            <a:ext cx="8520707" cy="763693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>
                <a:solidFill>
                  <a:srgbClr val="434343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Gracias por vuestra atención!</a:t>
            </a:r>
            <a:endParaRPr sz="4000">
              <a:solidFill>
                <a:srgbClr val="434343"/>
              </a:solidFill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"/>
            <a:ext cx="9143997" cy="6464399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type="title"/>
          </p:nvPr>
        </p:nvSpPr>
        <p:spPr>
          <a:xfrm>
            <a:off x="616500" y="916342"/>
            <a:ext cx="4386900" cy="7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000">
                <a:latin typeface="Nunito SemiBold"/>
                <a:ea typeface="Nunito SemiBold"/>
                <a:cs typeface="Nunito SemiBold"/>
                <a:sym typeface="Nunito SemiBold"/>
              </a:rPr>
              <a:t>Problema a resolver</a:t>
            </a:r>
            <a:endParaRPr sz="3000"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3429000"/>
            <a:ext cx="3640800" cy="10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7950" y="110375"/>
            <a:ext cx="2266950" cy="61547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904950" y="2083050"/>
            <a:ext cx="4505100" cy="39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Nunito Light"/>
                <a:ea typeface="Nunito Light"/>
                <a:cs typeface="Nunito Light"/>
                <a:sym typeface="Nunito Light"/>
              </a:rPr>
              <a:t>¿Qué son los coches autónomos?</a:t>
            </a:r>
            <a:endParaRPr sz="2400"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rPr>
              <a:t>Queremos obtener una conducción más segura y cómoda </a:t>
            </a:r>
            <a:endParaRPr sz="2400">
              <a:solidFill>
                <a:schemeClr val="dk1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400">
                <a:solidFill>
                  <a:schemeClr val="dk1"/>
                </a:solidFill>
                <a:latin typeface="Nunito Light"/>
                <a:ea typeface="Nunito Light"/>
                <a:cs typeface="Nunito Light"/>
                <a:sym typeface="Nunito Light"/>
              </a:rPr>
              <a:t>¿Cómo vamos a conseguirlo?</a:t>
            </a:r>
            <a:endParaRPr sz="2400">
              <a:solidFill>
                <a:schemeClr val="dk1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400">
              <a:solidFill>
                <a:schemeClr val="dk1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307086">
            <a:off x="5154225" y="1536950"/>
            <a:ext cx="3505200" cy="1624651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4"/>
          <p:cNvSpPr/>
          <p:nvPr/>
        </p:nvSpPr>
        <p:spPr>
          <a:xfrm rot="-784725">
            <a:off x="4172429" y="2048258"/>
            <a:ext cx="888241" cy="49703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235705">
            <a:off x="5419431" y="3988067"/>
            <a:ext cx="2975666" cy="167204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/>
          <p:nvPr/>
        </p:nvSpPr>
        <p:spPr>
          <a:xfrm rot="5715079">
            <a:off x="6551186" y="3262836"/>
            <a:ext cx="711285" cy="332312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>
            <a:off x="0" y="457175"/>
            <a:ext cx="5295900" cy="14097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>
            <p:ph type="title"/>
          </p:nvPr>
        </p:nvSpPr>
        <p:spPr>
          <a:xfrm>
            <a:off x="432900" y="593381"/>
            <a:ext cx="8520600" cy="127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400">
                <a:solidFill>
                  <a:srgbClr val="CCCCCC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¿Cómo resolvemos el problema? </a:t>
            </a:r>
            <a:r>
              <a:rPr lang="es" sz="2400">
                <a:solidFill>
                  <a:srgbClr val="CCCCCC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 </a:t>
            </a:r>
            <a:endParaRPr sz="2400">
              <a:solidFill>
                <a:srgbClr val="CCCCCC"/>
              </a:solidFill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400">
                <a:solidFill>
                  <a:srgbClr val="CCCCCC"/>
                </a:solidFill>
                <a:latin typeface="Nunito SemiBold"/>
                <a:ea typeface="Nunito SemiBold"/>
                <a:cs typeface="Nunito SemiBold"/>
                <a:sym typeface="Nunito SemiBold"/>
              </a:rPr>
              <a:t>Primera aproximación</a:t>
            </a:r>
            <a:endParaRPr sz="2400">
              <a:solidFill>
                <a:srgbClr val="CCCCCC"/>
              </a:solidFill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2131358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Cosas que necesitamos tener en cuenta:</a:t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Detección / Clasificación de </a:t>
            </a: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obstáculos a una velocidad muy alta</a:t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Técnica i</a:t>
            </a: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nvariante tanto en tamaño, escala o </a:t>
            </a: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ángulo</a:t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Gran base de datos con imágenes </a:t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Empleo ‘IA’         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8800" y="4381500"/>
            <a:ext cx="2563700" cy="1704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8900" y="5105975"/>
            <a:ext cx="2370870" cy="1580575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5"/>
          <p:cNvSpPr/>
          <p:nvPr/>
        </p:nvSpPr>
        <p:spPr>
          <a:xfrm rot="3262454">
            <a:off x="7997912" y="3256186"/>
            <a:ext cx="975470" cy="921032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rgbClr val="FFE599"/>
          </a:solidFill>
          <a:ln cap="flat" cmpd="sng" w="9525">
            <a:solidFill>
              <a:srgbClr val="FFD9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Nunito SemiBold"/>
                <a:ea typeface="Nunito SemiBold"/>
                <a:cs typeface="Nunito SemiBold"/>
                <a:sym typeface="Nunito SemiBold"/>
              </a:rPr>
              <a:t>Niveles de </a:t>
            </a:r>
            <a:r>
              <a:rPr lang="es">
                <a:latin typeface="Nunito SemiBold"/>
                <a:ea typeface="Nunito SemiBold"/>
                <a:cs typeface="Nunito SemiBold"/>
                <a:sym typeface="Nunito SemiBold"/>
              </a:rPr>
              <a:t>autonomía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300" y="1356876"/>
            <a:ext cx="6629400" cy="514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latin typeface="Nunito SemiBold"/>
                <a:ea typeface="Nunito SemiBold"/>
                <a:cs typeface="Nunito SemiBold"/>
                <a:sym typeface="Nunito SemiBold"/>
              </a:rPr>
              <a:t>Diferentes implementaciones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Google Waymo          Tesla Autopilot         Comma.ia Openpilot</a:t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253518">
            <a:off x="675000" y="2581275"/>
            <a:ext cx="2915801" cy="1695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55510">
            <a:off x="2547561" y="4600966"/>
            <a:ext cx="3819602" cy="1800766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88890">
            <a:off x="5796301" y="2549854"/>
            <a:ext cx="2739321" cy="2041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81275" y="5931350"/>
            <a:ext cx="724650" cy="721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2200" y="4120052"/>
            <a:ext cx="724650" cy="618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98644">
            <a:off x="6875112" y="4090860"/>
            <a:ext cx="1548078" cy="530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3000">
                <a:latin typeface="Nunito SemiBold"/>
                <a:ea typeface="Nunito SemiBold"/>
                <a:cs typeface="Nunito SemiBold"/>
                <a:sym typeface="Nunito SemiBold"/>
              </a:rPr>
              <a:t>Solución al problema (Tesla)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Esquema de los diferentes gadgets que usa un Tesla a través de los cuales consigue la información a procesar...</a:t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</p:txBody>
      </p:sp>
      <p:pic>
        <p:nvPicPr>
          <p:cNvPr id="108" name="Google Shape;10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7975" y="2622125"/>
            <a:ext cx="5604150" cy="315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8"/>
          <p:cNvSpPr/>
          <p:nvPr/>
        </p:nvSpPr>
        <p:spPr>
          <a:xfrm flipH="1" rot="-7756730">
            <a:off x="7085747" y="2603599"/>
            <a:ext cx="1257631" cy="1257631"/>
          </a:xfrm>
          <a:prstGeom prst="bentUpArrow">
            <a:avLst>
              <a:gd fmla="val 25000" name="adj1"/>
              <a:gd fmla="val 25000" name="adj2"/>
              <a:gd fmla="val 25000" name="adj3"/>
            </a:avLst>
          </a:prstGeom>
          <a:solidFill>
            <a:srgbClr val="3D85C6"/>
          </a:solidFill>
          <a:ln cap="flat" cmpd="sng" w="9525">
            <a:solidFill>
              <a:srgbClr val="3D85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latin typeface="Nunito SemiBold"/>
                <a:ea typeface="Nunito SemiBold"/>
                <a:cs typeface="Nunito SemiBold"/>
                <a:sym typeface="Nunito SemiBold"/>
              </a:rPr>
              <a:t>Solución al problema (Tesla)</a:t>
            </a:r>
            <a:endParaRPr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115" name="Google Shape;115;p19"/>
          <p:cNvSpPr txBox="1"/>
          <p:nvPr>
            <p:ph idx="1" type="body"/>
          </p:nvPr>
        </p:nvSpPr>
        <p:spPr>
          <a:xfrm>
            <a:off x="44505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Algoritmo YOLO basado en                                                        Redes Neuronales</a:t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Otros sistemas de:</a:t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45720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Localización</a:t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	Percepción del entorno</a:t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 Light"/>
                <a:ea typeface="Nunito Light"/>
                <a:cs typeface="Nunito Light"/>
                <a:sym typeface="Nunito Light"/>
              </a:rPr>
              <a:t>	Planificación y control</a:t>
            </a:r>
            <a:endParaRPr sz="2400">
              <a:solidFill>
                <a:srgbClr val="000000"/>
              </a:solidFill>
              <a:latin typeface="Nunito Light"/>
              <a:ea typeface="Nunito Light"/>
              <a:cs typeface="Nunito Light"/>
              <a:sym typeface="Nunito Ligh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	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	</a:t>
            </a:r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8900" y="1123952"/>
            <a:ext cx="3237474" cy="21756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sla autopilot is an amazing piece of technology which has already saved lives. This is how it works" id="117" name="Google Shape;117;p19" title="This Is What Tesla Autopilot Sees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34225" y="3543300"/>
            <a:ext cx="3931433" cy="294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0"/>
          <p:cNvSpPr txBox="1"/>
          <p:nvPr>
            <p:ph type="title"/>
          </p:nvPr>
        </p:nvSpPr>
        <p:spPr>
          <a:xfrm>
            <a:off x="521250" y="57431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400">
                <a:latin typeface="Nunito SemiBold"/>
                <a:ea typeface="Nunito SemiBold"/>
                <a:cs typeface="Nunito SemiBold"/>
                <a:sym typeface="Nunito SemiBold"/>
              </a:rPr>
              <a:t>Técnicas de segmentación de la imagen. </a:t>
            </a:r>
            <a:endParaRPr sz="24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400">
                <a:latin typeface="Nunito SemiBold"/>
                <a:ea typeface="Nunito SemiBold"/>
                <a:cs typeface="Nunito SemiBold"/>
                <a:sym typeface="Nunito SemiBold"/>
              </a:rPr>
              <a:t>Relación con la asignatura</a:t>
            </a:r>
            <a:endParaRPr sz="2400">
              <a:latin typeface="Nunito SemiBold"/>
              <a:ea typeface="Nunito SemiBold"/>
              <a:cs typeface="Nunito SemiBold"/>
              <a:sym typeface="Nunito SemiBold"/>
            </a:endParaRPr>
          </a:p>
        </p:txBody>
      </p:sp>
      <p:sp>
        <p:nvSpPr>
          <p:cNvPr id="123" name="Google Shape;123;p20"/>
          <p:cNvSpPr txBox="1"/>
          <p:nvPr>
            <p:ph idx="1" type="body"/>
          </p:nvPr>
        </p:nvSpPr>
        <p:spPr>
          <a:xfrm>
            <a:off x="426000" y="151758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Segmentación de Imagen. Idea básica del algoritmo YOLO</a:t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Reconocimiento de objetos (Object detection / classification)</a:t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Deep Learning, uso de Redes Neuronales</a:t>
            </a:r>
            <a:endParaRPr sz="22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01975" y="4124325"/>
            <a:ext cx="3106425" cy="241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9725" y="4476750"/>
            <a:ext cx="3274125" cy="19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406950" y="61241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>
                <a:latin typeface="Nunito SemiBold"/>
                <a:ea typeface="Nunito SemiBold"/>
                <a:cs typeface="Nunito SemiBold"/>
                <a:sym typeface="Nunito SemiBold"/>
              </a:rPr>
              <a:t>Posibles extensiones de la aplicación</a:t>
            </a:r>
            <a:endParaRPr sz="2600">
              <a:latin typeface="Nunito SemiBold"/>
              <a:ea typeface="Nunito SemiBold"/>
              <a:cs typeface="Nunito SemiBold"/>
              <a:sym typeface="Nunito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1" name="Google Shape;131;p21"/>
          <p:cNvSpPr txBox="1"/>
          <p:nvPr>
            <p:ph idx="1" type="body"/>
          </p:nvPr>
        </p:nvSpPr>
        <p:spPr>
          <a:xfrm>
            <a:off x="406950" y="163188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Taxis </a:t>
            </a:r>
            <a:r>
              <a:rPr lang="es" sz="2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autónomos</a:t>
            </a:r>
            <a:endParaRPr sz="2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Repartidores </a:t>
            </a:r>
            <a:r>
              <a:rPr lang="es" sz="2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autónomos</a:t>
            </a:r>
            <a:endParaRPr sz="2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 sz="2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Comunicación entre </a:t>
            </a:r>
            <a:r>
              <a:rPr lang="es" sz="2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vehículos                                               </a:t>
            </a:r>
            <a:r>
              <a:rPr lang="es" sz="2400">
                <a:solidFill>
                  <a:srgbClr val="000000"/>
                </a:solidFill>
                <a:latin typeface="Nunito"/>
                <a:ea typeface="Nunito"/>
                <a:cs typeface="Nunito"/>
                <a:sym typeface="Nunito"/>
              </a:rPr>
              <a:t> para mejora de tráfico</a:t>
            </a:r>
            <a:endParaRPr sz="2400">
              <a:solidFill>
                <a:srgbClr val="000000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631875"/>
            <a:ext cx="2670033" cy="176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2050" y="3780877"/>
            <a:ext cx="3955501" cy="2502473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/>
          <p:nvPr/>
        </p:nvSpPr>
        <p:spPr>
          <a:xfrm rot="-264831">
            <a:off x="4425772" y="2556519"/>
            <a:ext cx="5048072" cy="4951181"/>
          </a:xfrm>
          <a:prstGeom prst="mathMultiply">
            <a:avLst>
              <a:gd fmla="val 2269" name="adj1"/>
            </a:avLst>
          </a:prstGeom>
          <a:solidFill>
            <a:srgbClr val="980000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